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FFFF"/>
    <a:srgbClr val="F9D6C3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4660"/>
  </p:normalViewPr>
  <p:slideViewPr>
    <p:cSldViewPr snapToGrid="0">
      <p:cViewPr varScale="1">
        <p:scale>
          <a:sx n="87" d="100"/>
          <a:sy n="87" d="100"/>
        </p:scale>
        <p:origin x="72" y="3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FCCCB5E-0578-4089-D22E-D1B8E35896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715A53A-4663-3772-0D49-2F1ED4555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DFD4114-E250-53F7-96E1-D1436ED73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E381D1A-F176-411E-CC80-EE228AEBB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21DC8B7-0BE9-3A61-24CD-409B8C12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99864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0DF9BE-CEC5-4947-EB77-AE67B745A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E2D27C18-CF28-912F-3DC6-6E67998067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9F18087-DF23-4664-6FDF-743121A2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038C17D-3C72-7C59-7FF7-65519CB8E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86DD35D-BA29-1D7D-AC4C-D95D58371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215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E83AD0B1-7425-BA74-6780-1DB58665DD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981F31D-8803-9647-9700-5675D69A5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6999158-7A92-70C0-E1E7-7FB5EE432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684E7C5-010D-7B07-6380-0FE3B374D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8EC4CA0-1B4E-F60F-9C83-CDC1C3B8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8768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924DF39-FF3C-E6E5-FB12-A8FFFF280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8BB5679-E5A0-7B70-156D-039CD12D5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5C18905-4FBA-C5F3-710E-F2E4510D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00711F6-1EBD-EC5D-C9E4-601FD1331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3F317E7-8D40-2CA3-D036-5594EBAF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95850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BA00BD3-8314-269C-D487-815727514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E91F90C-2CFB-020F-5F44-9C3DFAD9A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79EDD06-E1CD-09A6-3664-9F5144F13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672EEDA-C520-3B4A-4F5D-BB14B6CD3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7EE6594-043C-21D0-7A32-D5DE0A57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1493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064542-A266-373C-EA20-F723509C3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20BE97D-437B-1EC1-FCA4-0AE914790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7BA1CA9-4238-0A78-6F47-187016C5B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ED97C9F-AA3B-700D-A744-05EF17C1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059CB0B-29CD-9291-27AA-AF5DDCDC2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B9A4B7FA-CCA3-7691-7434-9A61310B8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577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FCF0525-2F37-574E-5DC7-EC3CB656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D6DFCF8-B07F-AC6C-D027-8A08137B8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20FF98B-AD6C-0F1F-DCB0-89AC5C2A4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8AFD246-C49D-3BEA-0D6C-F13F115A6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F73F6F60-F2BB-96D4-E9CA-6F536540F5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988481C-1D8E-A5F8-8D09-559408142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757A25EC-3721-D463-F5C9-4429A3BA0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90FC7ADB-0050-2AB2-7615-DD25E34B8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17491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6253F57-C8AF-350D-0C2D-3950F0AC2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1A2F17EB-7C3D-B7D0-4E66-957E3A3B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AE139955-15C6-D3E4-5F5A-F2E2F0224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3A538E8B-40A4-EC75-A4CB-7C286AC3B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1621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B643584E-C54D-DB74-AF31-B8450B0F6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89C4A6B-1BAC-07D8-D5E0-52B74F640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4E584C8-9A70-479B-EF5B-E2B20B94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1156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61CC017-0852-627C-6CCF-95D80D9BB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0ED19CC-52D7-EF8F-E06B-DE480EE4E3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0B31609B-2381-66F7-0D2E-0310AC9E9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6696F434-7B27-B060-6589-C78DFDDCD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7C90172-01E1-38C8-F948-45B0391A6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549BD6F-A4AB-E96C-4FBF-8E6F44625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0746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B40F36A-198B-E344-11DC-976056B49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46DD85D0-BF85-8DA8-C70A-B61155F85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96C4F7B-809F-FC5F-EDA3-563E6E6ED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5DF2B17-72EE-0106-C6A7-7A76552F2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F811CCBD-D9DD-592D-307A-B14063AE1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1A34B0-91F8-ED91-7680-CE9EEC080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7959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29316D6-2049-8C81-2D67-27E4288D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399130B-7568-A720-DB05-EAA652FB4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772EB7F-6486-594D-8127-BB86A98CE1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F309B3-DAAE-4950-929E-6620001F7CFA}" type="datetimeFigureOut">
              <a:rPr lang="he-IL" smtClean="0"/>
              <a:t>ז'/אייר/תשפ"ה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B4B4197-467A-07DE-AE79-7CAA883FA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C975370-5C11-A865-AD55-DF83BA7475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887AA5-EFC2-4AC8-ADD5-08AEAACDF162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05509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BB788076-B88A-B43A-BFFA-2BE36B7E44F0}"/>
              </a:ext>
            </a:extLst>
          </p:cNvPr>
          <p:cNvSpPr/>
          <p:nvPr/>
        </p:nvSpPr>
        <p:spPr>
          <a:xfrm>
            <a:off x="147881" y="2462998"/>
            <a:ext cx="812434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tx2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Toxic Language Detection</a:t>
            </a:r>
            <a:endParaRPr lang="he-IL" sz="4800" b="0" cap="none" spc="0" dirty="0">
              <a:ln w="0"/>
              <a:solidFill>
                <a:schemeClr val="tx2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564386-5450-CBB4-1D17-D9398DC88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6676" y="184594"/>
            <a:ext cx="4676775" cy="7015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04713074-D6A2-A9BC-0F10-2324C4D25B31}"/>
              </a:ext>
            </a:extLst>
          </p:cNvPr>
          <p:cNvSpPr/>
          <p:nvPr/>
        </p:nvSpPr>
        <p:spPr>
          <a:xfrm>
            <a:off x="306741" y="3478834"/>
            <a:ext cx="419858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Ron Butbul</a:t>
            </a:r>
          </a:p>
          <a:p>
            <a:pPr algn="l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Rotem </a:t>
            </a:r>
            <a:r>
              <a:rPr lang="en-US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Mustacchi</a:t>
            </a:r>
            <a:endParaRPr lang="en-US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Yuval </a:t>
            </a:r>
            <a:r>
              <a:rPr lang="en-US" sz="3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Horesh</a:t>
            </a:r>
            <a:endParaRPr lang="he-IL" sz="3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1095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8CB446C7-5F32-DDAE-D147-58CB6752BB54}"/>
              </a:ext>
            </a:extLst>
          </p:cNvPr>
          <p:cNvSpPr/>
          <p:nvPr/>
        </p:nvSpPr>
        <p:spPr>
          <a:xfrm>
            <a:off x="164565" y="180638"/>
            <a:ext cx="5213287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200" b="0" cap="none" spc="0" dirty="0">
                <a:ln w="0"/>
                <a:solidFill>
                  <a:schemeClr val="tx2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Project Description</a:t>
            </a:r>
            <a:endParaRPr lang="he-IL" sz="4200" b="0" cap="none" spc="0" dirty="0">
              <a:ln w="0"/>
              <a:solidFill>
                <a:schemeClr val="tx2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grpSp>
        <p:nvGrpSpPr>
          <p:cNvPr id="29" name="קבוצה 28">
            <a:extLst>
              <a:ext uri="{FF2B5EF4-FFF2-40B4-BE49-F238E27FC236}">
                <a16:creationId xmlns:a16="http://schemas.microsoft.com/office/drawing/2014/main" id="{15677B8E-1800-1088-627B-D27AD5172B9E}"/>
              </a:ext>
            </a:extLst>
          </p:cNvPr>
          <p:cNvGrpSpPr/>
          <p:nvPr/>
        </p:nvGrpSpPr>
        <p:grpSpPr>
          <a:xfrm>
            <a:off x="164568" y="1078769"/>
            <a:ext cx="9456801" cy="830998"/>
            <a:chOff x="164568" y="1078769"/>
            <a:chExt cx="9456801" cy="830998"/>
          </a:xfrm>
        </p:grpSpPr>
        <p:sp>
          <p:nvSpPr>
            <p:cNvPr id="7" name="בועת דיבור: מלבן עם פינות מעוגלות 6">
              <a:extLst>
                <a:ext uri="{FF2B5EF4-FFF2-40B4-BE49-F238E27FC236}">
                  <a16:creationId xmlns:a16="http://schemas.microsoft.com/office/drawing/2014/main" id="{FB764C45-7C32-C928-3A1E-86B229F65048}"/>
                </a:ext>
              </a:extLst>
            </p:cNvPr>
            <p:cNvSpPr/>
            <p:nvPr/>
          </p:nvSpPr>
          <p:spPr>
            <a:xfrm>
              <a:off x="164568" y="1078769"/>
              <a:ext cx="9456801" cy="830998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0" name="אליפסה 9">
              <a:extLst>
                <a:ext uri="{FF2B5EF4-FFF2-40B4-BE49-F238E27FC236}">
                  <a16:creationId xmlns:a16="http://schemas.microsoft.com/office/drawing/2014/main" id="{FA373425-9AD3-7BFD-E4AB-C42BDA6570C8}"/>
                </a:ext>
              </a:extLst>
            </p:cNvPr>
            <p:cNvSpPr/>
            <p:nvPr/>
          </p:nvSpPr>
          <p:spPr>
            <a:xfrm>
              <a:off x="329183" y="1283505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2" name="תיבת טקסט 11">
              <a:extLst>
                <a:ext uri="{FF2B5EF4-FFF2-40B4-BE49-F238E27FC236}">
                  <a16:creationId xmlns:a16="http://schemas.microsoft.com/office/drawing/2014/main" id="{B33328F1-37A7-ACB9-C5D6-2E004EC9D72C}"/>
                </a:ext>
              </a:extLst>
            </p:cNvPr>
            <p:cNvSpPr txBox="1"/>
            <p:nvPr/>
          </p:nvSpPr>
          <p:spPr>
            <a:xfrm>
              <a:off x="993064" y="1204443"/>
              <a:ext cx="849477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l" rtl="0">
                <a:buNone/>
              </a:pPr>
              <a:r>
                <a:rPr lang="en-US" dirty="0">
                  <a:latin typeface="Poppins" panose="00000500000000000000" pitchFamily="2" charset="0"/>
                  <a:cs typeface="Poppins" panose="00000500000000000000" pitchFamily="2" charset="0"/>
                </a:rPr>
                <a:t>Motivation: Promote a safer online environment by automatically identifying toxic messages in chat systems.</a:t>
              </a:r>
            </a:p>
          </p:txBody>
        </p:sp>
      </p:grpSp>
      <p:grpSp>
        <p:nvGrpSpPr>
          <p:cNvPr id="30" name="קבוצה 29">
            <a:extLst>
              <a:ext uri="{FF2B5EF4-FFF2-40B4-BE49-F238E27FC236}">
                <a16:creationId xmlns:a16="http://schemas.microsoft.com/office/drawing/2014/main" id="{8C64DB62-4260-A80A-DE5D-323E281C2352}"/>
              </a:ext>
            </a:extLst>
          </p:cNvPr>
          <p:cNvGrpSpPr/>
          <p:nvPr/>
        </p:nvGrpSpPr>
        <p:grpSpPr>
          <a:xfrm>
            <a:off x="164565" y="2284023"/>
            <a:ext cx="9456801" cy="830998"/>
            <a:chOff x="164565" y="2284023"/>
            <a:chExt cx="9456801" cy="830998"/>
          </a:xfrm>
        </p:grpSpPr>
        <p:sp>
          <p:nvSpPr>
            <p:cNvPr id="13" name="בועת דיבור: מלבן עם פינות מעוגלות 12">
              <a:extLst>
                <a:ext uri="{FF2B5EF4-FFF2-40B4-BE49-F238E27FC236}">
                  <a16:creationId xmlns:a16="http://schemas.microsoft.com/office/drawing/2014/main" id="{C3C8C2CD-9BC0-CE37-8A8E-D7AA06AEC5C5}"/>
                </a:ext>
              </a:extLst>
            </p:cNvPr>
            <p:cNvSpPr/>
            <p:nvPr/>
          </p:nvSpPr>
          <p:spPr>
            <a:xfrm>
              <a:off x="164565" y="2284023"/>
              <a:ext cx="9456801" cy="830998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4" name="אליפסה 13">
              <a:extLst>
                <a:ext uri="{FF2B5EF4-FFF2-40B4-BE49-F238E27FC236}">
                  <a16:creationId xmlns:a16="http://schemas.microsoft.com/office/drawing/2014/main" id="{87DC508B-CE14-A0EF-B93E-D5CFAA2E3DF9}"/>
                </a:ext>
              </a:extLst>
            </p:cNvPr>
            <p:cNvSpPr/>
            <p:nvPr/>
          </p:nvSpPr>
          <p:spPr>
            <a:xfrm>
              <a:off x="329180" y="2443490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0" name="תיבת טקסט 19">
              <a:extLst>
                <a:ext uri="{FF2B5EF4-FFF2-40B4-BE49-F238E27FC236}">
                  <a16:creationId xmlns:a16="http://schemas.microsoft.com/office/drawing/2014/main" id="{8D44DD5D-9556-9DFB-2B9D-98B73B933204}"/>
                </a:ext>
              </a:extLst>
            </p:cNvPr>
            <p:cNvSpPr txBox="1"/>
            <p:nvPr/>
          </p:nvSpPr>
          <p:spPr>
            <a:xfrm>
              <a:off x="993064" y="2531646"/>
              <a:ext cx="83210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l" rtl="0">
                <a:buNone/>
              </a:pPr>
              <a:r>
                <a:rPr lang="en-US" dirty="0">
                  <a:latin typeface="Poppins" panose="00000500000000000000" pitchFamily="2" charset="0"/>
                  <a:cs typeface="Poppins" panose="00000500000000000000" pitchFamily="2" charset="0"/>
                </a:rPr>
                <a:t>Task: Classify short chat messages as either Toxic or Non-Toxic.</a:t>
              </a:r>
            </a:p>
          </p:txBody>
        </p:sp>
      </p:grpSp>
      <p:grpSp>
        <p:nvGrpSpPr>
          <p:cNvPr id="31" name="קבוצה 30">
            <a:extLst>
              <a:ext uri="{FF2B5EF4-FFF2-40B4-BE49-F238E27FC236}">
                <a16:creationId xmlns:a16="http://schemas.microsoft.com/office/drawing/2014/main" id="{356353BC-590D-787D-6C08-BC6172A4328C}"/>
              </a:ext>
            </a:extLst>
          </p:cNvPr>
          <p:cNvGrpSpPr/>
          <p:nvPr/>
        </p:nvGrpSpPr>
        <p:grpSpPr>
          <a:xfrm>
            <a:off x="164566" y="3494589"/>
            <a:ext cx="9588450" cy="830997"/>
            <a:chOff x="164566" y="3494589"/>
            <a:chExt cx="9588450" cy="830997"/>
          </a:xfrm>
        </p:grpSpPr>
        <p:sp>
          <p:nvSpPr>
            <p:cNvPr id="15" name="בועת דיבור: מלבן עם פינות מעוגלות 14">
              <a:extLst>
                <a:ext uri="{FF2B5EF4-FFF2-40B4-BE49-F238E27FC236}">
                  <a16:creationId xmlns:a16="http://schemas.microsoft.com/office/drawing/2014/main" id="{190FE35B-7949-1383-4A40-6F32EC50E9DF}"/>
                </a:ext>
              </a:extLst>
            </p:cNvPr>
            <p:cNvSpPr/>
            <p:nvPr/>
          </p:nvSpPr>
          <p:spPr>
            <a:xfrm>
              <a:off x="164566" y="3494589"/>
              <a:ext cx="9456801" cy="830997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6" name="אליפסה 15">
              <a:extLst>
                <a:ext uri="{FF2B5EF4-FFF2-40B4-BE49-F238E27FC236}">
                  <a16:creationId xmlns:a16="http://schemas.microsoft.com/office/drawing/2014/main" id="{CFE86F7D-6E6C-D3F0-A917-CC83C6DE61C7}"/>
                </a:ext>
              </a:extLst>
            </p:cNvPr>
            <p:cNvSpPr/>
            <p:nvPr/>
          </p:nvSpPr>
          <p:spPr>
            <a:xfrm>
              <a:off x="329182" y="3672330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4" name="תיבת טקסט 23">
              <a:extLst>
                <a:ext uri="{FF2B5EF4-FFF2-40B4-BE49-F238E27FC236}">
                  <a16:creationId xmlns:a16="http://schemas.microsoft.com/office/drawing/2014/main" id="{8667B2D4-768D-7C16-D8A0-6B92DA332D5C}"/>
                </a:ext>
              </a:extLst>
            </p:cNvPr>
            <p:cNvSpPr txBox="1"/>
            <p:nvPr/>
          </p:nvSpPr>
          <p:spPr>
            <a:xfrm>
              <a:off x="993064" y="3725421"/>
              <a:ext cx="875995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l" rtl="0">
                <a:buNone/>
              </a:pPr>
              <a:r>
                <a:rPr lang="en-US" dirty="0">
                  <a:latin typeface="Poppins" panose="00000500000000000000" pitchFamily="2" charset="0"/>
                  <a:cs typeface="Poppins" panose="00000500000000000000" pitchFamily="2" charset="0"/>
                </a:rPr>
                <a:t>Challenges: Ambiguity, sarcasm, slang, short messages.</a:t>
              </a:r>
            </a:p>
          </p:txBody>
        </p:sp>
      </p:grpSp>
      <p:grpSp>
        <p:nvGrpSpPr>
          <p:cNvPr id="32" name="קבוצה 31">
            <a:extLst>
              <a:ext uri="{FF2B5EF4-FFF2-40B4-BE49-F238E27FC236}">
                <a16:creationId xmlns:a16="http://schemas.microsoft.com/office/drawing/2014/main" id="{9BC15F3C-EB88-5C06-CADF-9856CB084A32}"/>
              </a:ext>
            </a:extLst>
          </p:cNvPr>
          <p:cNvGrpSpPr/>
          <p:nvPr/>
        </p:nvGrpSpPr>
        <p:grpSpPr>
          <a:xfrm>
            <a:off x="164566" y="4670047"/>
            <a:ext cx="9456801" cy="901211"/>
            <a:chOff x="164566" y="4670047"/>
            <a:chExt cx="9456801" cy="901211"/>
          </a:xfrm>
        </p:grpSpPr>
        <p:sp>
          <p:nvSpPr>
            <p:cNvPr id="17" name="בועת דיבור: מלבן עם פינות מעוגלות 16">
              <a:extLst>
                <a:ext uri="{FF2B5EF4-FFF2-40B4-BE49-F238E27FC236}">
                  <a16:creationId xmlns:a16="http://schemas.microsoft.com/office/drawing/2014/main" id="{5577BAF4-9DCF-0114-CE1C-436AD695D119}"/>
                </a:ext>
              </a:extLst>
            </p:cNvPr>
            <p:cNvSpPr/>
            <p:nvPr/>
          </p:nvSpPr>
          <p:spPr>
            <a:xfrm>
              <a:off x="164566" y="4670047"/>
              <a:ext cx="9456801" cy="901211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8" name="אליפסה 17">
              <a:extLst>
                <a:ext uri="{FF2B5EF4-FFF2-40B4-BE49-F238E27FC236}">
                  <a16:creationId xmlns:a16="http://schemas.microsoft.com/office/drawing/2014/main" id="{23116954-80AB-F5F6-9192-5C99FD2D53E1}"/>
                </a:ext>
              </a:extLst>
            </p:cNvPr>
            <p:cNvSpPr/>
            <p:nvPr/>
          </p:nvSpPr>
          <p:spPr>
            <a:xfrm>
              <a:off x="329180" y="4877226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תיבת טקסט 25">
              <a:extLst>
                <a:ext uri="{FF2B5EF4-FFF2-40B4-BE49-F238E27FC236}">
                  <a16:creationId xmlns:a16="http://schemas.microsoft.com/office/drawing/2014/main" id="{F3777315-1E5D-C026-B224-8331EE6FF5A7}"/>
                </a:ext>
              </a:extLst>
            </p:cNvPr>
            <p:cNvSpPr txBox="1"/>
            <p:nvPr/>
          </p:nvSpPr>
          <p:spPr>
            <a:xfrm>
              <a:off x="993064" y="4846663"/>
              <a:ext cx="796442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 algn="l" rtl="0">
                <a:buNone/>
              </a:pPr>
              <a:r>
                <a:rPr lang="en-US" dirty="0">
                  <a:latin typeface="Poppins" panose="00000500000000000000" pitchFamily="2" charset="0"/>
                  <a:cs typeface="Poppins" panose="00000500000000000000" pitchFamily="2" charset="0"/>
                </a:rPr>
                <a:t>Data: Jigsaw Toxic Comment Classification dataset (Kaggle), over 150,000 labeled comments.</a:t>
              </a:r>
            </a:p>
          </p:txBody>
        </p:sp>
      </p:grpSp>
      <p:grpSp>
        <p:nvGrpSpPr>
          <p:cNvPr id="33" name="קבוצה 32">
            <a:extLst>
              <a:ext uri="{FF2B5EF4-FFF2-40B4-BE49-F238E27FC236}">
                <a16:creationId xmlns:a16="http://schemas.microsoft.com/office/drawing/2014/main" id="{DB595BD4-EF99-B033-4A91-89747C058722}"/>
              </a:ext>
            </a:extLst>
          </p:cNvPr>
          <p:cNvGrpSpPr/>
          <p:nvPr/>
        </p:nvGrpSpPr>
        <p:grpSpPr>
          <a:xfrm>
            <a:off x="164565" y="5882141"/>
            <a:ext cx="9456801" cy="830997"/>
            <a:chOff x="164565" y="5882141"/>
            <a:chExt cx="9456801" cy="830997"/>
          </a:xfrm>
        </p:grpSpPr>
        <p:sp>
          <p:nvSpPr>
            <p:cNvPr id="21" name="בועת דיבור: מלבן עם פינות מעוגלות 20">
              <a:extLst>
                <a:ext uri="{FF2B5EF4-FFF2-40B4-BE49-F238E27FC236}">
                  <a16:creationId xmlns:a16="http://schemas.microsoft.com/office/drawing/2014/main" id="{64A784F1-E5A0-9176-C987-85358D60FC38}"/>
                </a:ext>
              </a:extLst>
            </p:cNvPr>
            <p:cNvSpPr/>
            <p:nvPr/>
          </p:nvSpPr>
          <p:spPr>
            <a:xfrm>
              <a:off x="164565" y="5882141"/>
              <a:ext cx="9456801" cy="830997"/>
            </a:xfrm>
            <a:prstGeom prst="wedgeRoundRectCallout">
              <a:avLst>
                <a:gd name="adj1" fmla="val -38237"/>
                <a:gd name="adj2" fmla="val 60854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22" name="אליפסה 21">
              <a:extLst>
                <a:ext uri="{FF2B5EF4-FFF2-40B4-BE49-F238E27FC236}">
                  <a16:creationId xmlns:a16="http://schemas.microsoft.com/office/drawing/2014/main" id="{CFC874F1-6197-31E4-2487-489E59270A11}"/>
                </a:ext>
              </a:extLst>
            </p:cNvPr>
            <p:cNvSpPr/>
            <p:nvPr/>
          </p:nvSpPr>
          <p:spPr>
            <a:xfrm>
              <a:off x="329181" y="6059882"/>
              <a:ext cx="530352" cy="512064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8" name="תיבת טקסט 27">
              <a:extLst>
                <a:ext uri="{FF2B5EF4-FFF2-40B4-BE49-F238E27FC236}">
                  <a16:creationId xmlns:a16="http://schemas.microsoft.com/office/drawing/2014/main" id="{C26BED3A-2F0A-70A4-665F-E839F2840E7E}"/>
                </a:ext>
              </a:extLst>
            </p:cNvPr>
            <p:cNvSpPr txBox="1"/>
            <p:nvPr/>
          </p:nvSpPr>
          <p:spPr>
            <a:xfrm>
              <a:off x="1024149" y="6112973"/>
              <a:ext cx="76626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dirty="0">
                  <a:latin typeface="Poppins" panose="00000500000000000000" pitchFamily="2" charset="0"/>
                  <a:cs typeface="Poppins" panose="00000500000000000000" pitchFamily="2" charset="0"/>
                </a:rPr>
                <a:t>Evaluation: Accuracy, Precision, Recall (focus on Toxic class).</a:t>
              </a:r>
              <a:endParaRPr lang="he-IL" dirty="0"/>
            </a:p>
          </p:txBody>
        </p:sp>
      </p:grpSp>
    </p:spTree>
    <p:extLst>
      <p:ext uri="{BB962C8B-B14F-4D97-AF65-F5344CB8AC3E}">
        <p14:creationId xmlns:p14="http://schemas.microsoft.com/office/powerpoint/2010/main" val="645556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לבן 2">
            <a:extLst>
              <a:ext uri="{FF2B5EF4-FFF2-40B4-BE49-F238E27FC236}">
                <a16:creationId xmlns:a16="http://schemas.microsoft.com/office/drawing/2014/main" id="{C30FC61A-6408-4EED-7AF5-9260ECE21131}"/>
              </a:ext>
            </a:extLst>
          </p:cNvPr>
          <p:cNvSpPr/>
          <p:nvPr/>
        </p:nvSpPr>
        <p:spPr>
          <a:xfrm>
            <a:off x="164565" y="270376"/>
            <a:ext cx="3927678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4200" b="0" cap="none" spc="0" dirty="0">
                <a:ln w="0"/>
                <a:solidFill>
                  <a:schemeClr val="tx2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Previous Work</a:t>
            </a:r>
            <a:endParaRPr lang="he-IL" sz="4200" b="0" cap="none" spc="0" dirty="0">
              <a:ln w="0"/>
              <a:solidFill>
                <a:schemeClr val="tx2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E8C9D494-FD9B-3A16-72FE-BC7755F90DDF}"/>
              </a:ext>
            </a:extLst>
          </p:cNvPr>
          <p:cNvGrpSpPr/>
          <p:nvPr/>
        </p:nvGrpSpPr>
        <p:grpSpPr>
          <a:xfrm>
            <a:off x="-2686639" y="1755646"/>
            <a:ext cx="14532149" cy="3648456"/>
            <a:chOff x="-2762054" y="1755648"/>
            <a:chExt cx="14532149" cy="3648456"/>
          </a:xfrm>
        </p:grpSpPr>
        <p:sp>
          <p:nvSpPr>
            <p:cNvPr id="4" name="מלבן: פינות מעוגלות 3">
              <a:extLst>
                <a:ext uri="{FF2B5EF4-FFF2-40B4-BE49-F238E27FC236}">
                  <a16:creationId xmlns:a16="http://schemas.microsoft.com/office/drawing/2014/main" id="{B6E9CAF1-CFD4-81BD-ED95-7A7F378DA327}"/>
                </a:ext>
              </a:extLst>
            </p:cNvPr>
            <p:cNvSpPr/>
            <p:nvPr/>
          </p:nvSpPr>
          <p:spPr>
            <a:xfrm>
              <a:off x="-2762054" y="1755648"/>
              <a:ext cx="14390174" cy="3648456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endParaRPr lang="en-US" sz="1800" dirty="0"/>
            </a:p>
          </p:txBody>
        </p:sp>
        <p:sp>
          <p:nvSpPr>
            <p:cNvPr id="12" name="תיבת טקסט 11">
              <a:extLst>
                <a:ext uri="{FF2B5EF4-FFF2-40B4-BE49-F238E27FC236}">
                  <a16:creationId xmlns:a16="http://schemas.microsoft.com/office/drawing/2014/main" id="{72D98D7F-A4C6-C92D-B8C7-392C81FF373E}"/>
                </a:ext>
              </a:extLst>
            </p:cNvPr>
            <p:cNvSpPr txBox="1"/>
            <p:nvPr/>
          </p:nvSpPr>
          <p:spPr>
            <a:xfrm>
              <a:off x="8348165" y="2410727"/>
              <a:ext cx="3421930" cy="26776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'Abusive Content Detection' (Davidson et al.): Bias and feature engineering insights.</a:t>
              </a:r>
              <a:endParaRPr lang="he-IL" sz="2800" dirty="0">
                <a:latin typeface="Poppins" panose="00000500000000000000" pitchFamily="2" charset="0"/>
              </a:endParaRPr>
            </a:p>
          </p:txBody>
        </p:sp>
      </p:grpSp>
      <p:grpSp>
        <p:nvGrpSpPr>
          <p:cNvPr id="15" name="קבוצה 14">
            <a:extLst>
              <a:ext uri="{FF2B5EF4-FFF2-40B4-BE49-F238E27FC236}">
                <a16:creationId xmlns:a16="http://schemas.microsoft.com/office/drawing/2014/main" id="{A3C485DE-0A73-DBCF-0A1B-A593A850FA23}"/>
              </a:ext>
            </a:extLst>
          </p:cNvPr>
          <p:cNvGrpSpPr/>
          <p:nvPr/>
        </p:nvGrpSpPr>
        <p:grpSpPr>
          <a:xfrm>
            <a:off x="-2005665" y="1755646"/>
            <a:ext cx="10327221" cy="3648456"/>
            <a:chOff x="-2005665" y="1755648"/>
            <a:chExt cx="10327221" cy="3648456"/>
          </a:xfrm>
        </p:grpSpPr>
        <p:sp>
          <p:nvSpPr>
            <p:cNvPr id="6" name="מלבן: פינות מעוגלות 5">
              <a:extLst>
                <a:ext uri="{FF2B5EF4-FFF2-40B4-BE49-F238E27FC236}">
                  <a16:creationId xmlns:a16="http://schemas.microsoft.com/office/drawing/2014/main" id="{6B852D3D-717B-942C-F78B-781A8C52E1E8}"/>
                </a:ext>
              </a:extLst>
            </p:cNvPr>
            <p:cNvSpPr/>
            <p:nvPr/>
          </p:nvSpPr>
          <p:spPr>
            <a:xfrm>
              <a:off x="-2005665" y="1755648"/>
              <a:ext cx="10327221" cy="3648456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endParaRPr lang="en-US" sz="1800" dirty="0"/>
            </a:p>
            <a:p>
              <a:endParaRPr lang="en-US" sz="1800" dirty="0"/>
            </a:p>
          </p:txBody>
        </p:sp>
        <p:sp>
          <p:nvSpPr>
            <p:cNvPr id="10" name="תיבת טקסט 9">
              <a:extLst>
                <a:ext uri="{FF2B5EF4-FFF2-40B4-BE49-F238E27FC236}">
                  <a16:creationId xmlns:a16="http://schemas.microsoft.com/office/drawing/2014/main" id="{13E789AC-96BC-698E-865C-F99CB184BF99}"/>
                </a:ext>
              </a:extLst>
            </p:cNvPr>
            <p:cNvSpPr txBox="1"/>
            <p:nvPr/>
          </p:nvSpPr>
          <p:spPr>
            <a:xfrm>
              <a:off x="4327352" y="2410729"/>
              <a:ext cx="3421930" cy="26776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'Toxicity Detection with BERT' (Google Jigsaw): Fine-tuned BERT on conversational datasets.</a:t>
              </a:r>
            </a:p>
          </p:txBody>
        </p:sp>
      </p:grpSp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1F7CB0AF-33EF-E2E9-CEBF-D0EB2027DE3F}"/>
              </a:ext>
            </a:extLst>
          </p:cNvPr>
          <p:cNvGrpSpPr/>
          <p:nvPr/>
        </p:nvGrpSpPr>
        <p:grpSpPr>
          <a:xfrm>
            <a:off x="-1769329" y="1755647"/>
            <a:ext cx="5639774" cy="3648456"/>
            <a:chOff x="-1547530" y="1755648"/>
            <a:chExt cx="5639774" cy="3648456"/>
          </a:xfrm>
        </p:grpSpPr>
        <p:sp>
          <p:nvSpPr>
            <p:cNvPr id="5" name="מלבן: פינות מעוגלות 4">
              <a:extLst>
                <a:ext uri="{FF2B5EF4-FFF2-40B4-BE49-F238E27FC236}">
                  <a16:creationId xmlns:a16="http://schemas.microsoft.com/office/drawing/2014/main" id="{7A896801-C6BA-ACD4-878C-24D1360EFE53}"/>
                </a:ext>
              </a:extLst>
            </p:cNvPr>
            <p:cNvSpPr/>
            <p:nvPr/>
          </p:nvSpPr>
          <p:spPr>
            <a:xfrm>
              <a:off x="-1547530" y="1755648"/>
              <a:ext cx="5639774" cy="3648456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8" name="תיבת טקסט 7">
              <a:extLst>
                <a:ext uri="{FF2B5EF4-FFF2-40B4-BE49-F238E27FC236}">
                  <a16:creationId xmlns:a16="http://schemas.microsoft.com/office/drawing/2014/main" id="{EB0678C2-1A5E-43AB-12C0-2BD98E3B35AF}"/>
                </a:ext>
              </a:extLst>
            </p:cNvPr>
            <p:cNvSpPr txBox="1"/>
            <p:nvPr/>
          </p:nvSpPr>
          <p:spPr>
            <a:xfrm>
              <a:off x="386364" y="2410728"/>
              <a:ext cx="3421930" cy="22467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/>
              <a:r>
                <a:rPr lang="en-US" sz="2800" dirty="0">
                  <a:latin typeface="Poppins" panose="00000500000000000000" pitchFamily="2" charset="0"/>
                  <a:cs typeface="Poppins" panose="00000500000000000000" pitchFamily="2" charset="0"/>
                </a:rPr>
                <a:t>Jigsaw Challenge (Kaggle): Logistic Regression, BERT, class imbalance addressed.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7494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37C59B8F-F136-2DA3-0234-D31315D9873F}"/>
              </a:ext>
            </a:extLst>
          </p:cNvPr>
          <p:cNvSpPr/>
          <p:nvPr/>
        </p:nvSpPr>
        <p:spPr>
          <a:xfrm>
            <a:off x="164565" y="270376"/>
            <a:ext cx="7136890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4200" b="0" cap="none" spc="0" dirty="0">
                <a:ln w="0"/>
                <a:solidFill>
                  <a:schemeClr val="tx2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Project Plan – NLP Pipeline</a:t>
            </a:r>
            <a:endParaRPr lang="he-IL" sz="4200" b="0" cap="none" spc="0" dirty="0">
              <a:ln w="0"/>
              <a:solidFill>
                <a:schemeClr val="tx2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0A45DE3-9C78-49B5-4BFB-4B0AB89AE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333" y="3642876"/>
            <a:ext cx="7449152" cy="4966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3AF255D4-30E7-DB05-C70E-7C544802F99F}"/>
              </a:ext>
            </a:extLst>
          </p:cNvPr>
          <p:cNvSpPr txBox="1"/>
          <p:nvPr/>
        </p:nvSpPr>
        <p:spPr>
          <a:xfrm>
            <a:off x="164565" y="1510483"/>
            <a:ext cx="858227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• Preprocessing: Lowercase, punctuation removal, tokenization.</a:t>
            </a:r>
          </a:p>
          <a:p>
            <a:pPr algn="l" rtl="0"/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• Models:</a:t>
            </a:r>
          </a:p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   – Baseline: Naive Bayes + TF-IDF</a:t>
            </a:r>
          </a:p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   – Model 2: Logistic Regression + enhanced features</a:t>
            </a:r>
          </a:p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   – Model 3: DistilBERT fine-tuning</a:t>
            </a:r>
          </a:p>
          <a:p>
            <a:pPr algn="l" rtl="0"/>
            <a:endParaRPr lang="en-US" sz="24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algn="l" rtl="0"/>
            <a:r>
              <a:rPr lang="en-US" sz="2400" dirty="0">
                <a:latin typeface="Poppins" panose="00000500000000000000" pitchFamily="2" charset="0"/>
                <a:cs typeface="Poppins" panose="00000500000000000000" pitchFamily="2" charset="0"/>
              </a:rPr>
              <a:t>• Metrics: Accuracy, Precision/Recall (Toxic), F1-Score</a:t>
            </a:r>
          </a:p>
        </p:txBody>
      </p:sp>
    </p:spTree>
    <p:extLst>
      <p:ext uri="{BB962C8B-B14F-4D97-AF65-F5344CB8AC3E}">
        <p14:creationId xmlns:p14="http://schemas.microsoft.com/office/powerpoint/2010/main" val="3511044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6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CC448CCE-58A5-A97B-C94E-668DE04BE403}"/>
              </a:ext>
            </a:extLst>
          </p:cNvPr>
          <p:cNvSpPr/>
          <p:nvPr/>
        </p:nvSpPr>
        <p:spPr>
          <a:xfrm>
            <a:off x="164565" y="270376"/>
            <a:ext cx="7529625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/>
            <a:r>
              <a:rPr lang="en-US" sz="4200" b="0" cap="none" spc="0" dirty="0">
                <a:ln w="0"/>
                <a:solidFill>
                  <a:schemeClr val="tx2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Data Exploration &amp; Baseline</a:t>
            </a:r>
            <a:endParaRPr lang="he-IL" sz="4200" b="0" cap="none" spc="0" dirty="0">
              <a:ln w="0"/>
              <a:solidFill>
                <a:schemeClr val="tx2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E1BB1-B3DF-6DFF-1DE3-D42B29131A36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• Class Distribution: Around 90% Non-Toxic,  around 10% Toxic (Imbalance).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• Insights: Toxic messages are shorter, contain more extreme words.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• Baseline Model (Naive Bayes):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  	– Accuracy: 91%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 	 – Precision (Toxic): 65%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  	– Recall (Toxic): 55%</a:t>
            </a:r>
          </a:p>
          <a:p>
            <a:pPr marL="0" indent="0" algn="l" rtl="0">
              <a:buNone/>
            </a:pP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• Conclusion: Misses many harmful messages.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2CF52473-1AE2-FFB0-8AC1-E4B14DDD5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021" y="1984441"/>
            <a:ext cx="4494553" cy="4494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558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B172DF8B-08BA-3D8D-F70F-10379D317E7C}"/>
              </a:ext>
            </a:extLst>
          </p:cNvPr>
          <p:cNvSpPr/>
          <p:nvPr/>
        </p:nvSpPr>
        <p:spPr>
          <a:xfrm>
            <a:off x="836679" y="723898"/>
            <a:ext cx="6002110" cy="1495425"/>
          </a:xfrm>
          <a:prstGeom prst="rect">
            <a:avLst/>
          </a:prstGeom>
        </p:spPr>
        <p:txBody>
          <a:bodyPr lIns="91440" tIns="45720" rIns="91440" bIns="45720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4000" b="0" cap="none" spc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Poppins" panose="00000500000000000000" pitchFamily="2" charset="0"/>
                <a:cs typeface="Poppins" panose="00000500000000000000" pitchFamily="2" charset="0"/>
              </a:rPr>
              <a:t>Insights &amp; Next Steps</a:t>
            </a:r>
            <a:endParaRPr lang="he-IL" sz="4000" b="0" cap="none" spc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Poppins" panose="00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D5360-8C5D-CDDE-6049-D43B24BC8F04}"/>
              </a:ext>
            </a:extLst>
          </p:cNvPr>
          <p:cNvSpPr txBox="1">
            <a:spLocks/>
          </p:cNvSpPr>
          <p:nvPr/>
        </p:nvSpPr>
        <p:spPr>
          <a:xfrm>
            <a:off x="1506152" y="2073053"/>
            <a:ext cx="6002110" cy="372903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None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• Class imbalance needs handling (resampling, weighting).</a:t>
            </a:r>
          </a:p>
          <a:p>
            <a:pPr marL="0" indent="0" algn="l" rtl="0">
              <a:buNone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• Naive Bayes lacks context sensitivity.</a:t>
            </a:r>
          </a:p>
          <a:p>
            <a:pPr marL="0" indent="0" algn="l" rtl="0">
              <a:buNone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• Improve preprocessing: sarcasm/slang handling.</a:t>
            </a:r>
          </a:p>
          <a:p>
            <a:pPr marL="0" indent="0" algn="l" rtl="0">
              <a:buNone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• Fine-tune DistilBERT with toxic-focused evaluation.</a:t>
            </a:r>
          </a:p>
          <a:p>
            <a:pPr marL="0" indent="0" algn="l" rtl="0">
              <a:buNone/>
            </a:pP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• Consider synthetic data generation for augmentation.</a:t>
            </a:r>
          </a:p>
        </p:txBody>
      </p:sp>
      <p:pic>
        <p:nvPicPr>
          <p:cNvPr id="2052" name="Picture 4" descr="תמונה שמכילה עיגול, צילום מסך, גרפיקה&#10;&#10;תוכן שנוצר על-ידי בינה מלאכותית עשוי להיות שגוי.">
            <a:extLst>
              <a:ext uri="{FF2B5EF4-FFF2-40B4-BE49-F238E27FC236}">
                <a16:creationId xmlns:a16="http://schemas.microsoft.com/office/drawing/2014/main" id="{16449699-13B9-76C6-8F69-3258C22058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9" r="1" b="1"/>
          <a:stretch/>
        </p:blipFill>
        <p:spPr bwMode="auto">
          <a:xfrm>
            <a:off x="7101468" y="10"/>
            <a:ext cx="4992560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8351061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298</Words>
  <Application>Microsoft Office PowerPoint</Application>
  <PresentationFormat>מסך רחב</PresentationFormat>
  <Paragraphs>37</Paragraphs>
  <Slides>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Poppins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Ron Butbul</dc:creator>
  <cp:lastModifiedBy>Ron Butbul</cp:lastModifiedBy>
  <cp:revision>3</cp:revision>
  <dcterms:created xsi:type="dcterms:W3CDTF">2025-05-05T16:31:54Z</dcterms:created>
  <dcterms:modified xsi:type="dcterms:W3CDTF">2025-05-06T06:16:09Z</dcterms:modified>
</cp:coreProperties>
</file>

<file path=docProps/thumbnail.jpeg>
</file>